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3.gif" ContentType="image/gif"/>
  <Override PartName="/ppt/media/image16.png" ContentType="image/png"/>
  <Override PartName="/ppt/media/image9.png" ContentType="image/png"/>
  <Override PartName="/ppt/media/image7.png" ContentType="image/png"/>
  <Override PartName="/ppt/media/image4.gif" ContentType="image/gif"/>
  <Override PartName="/ppt/media/image22.jpeg" ContentType="image/jpeg"/>
  <Override PartName="/ppt/media/image12.jpeg" ContentType="image/jpeg"/>
  <Override PartName="/ppt/media/image11.png" ContentType="image/png"/>
  <Override PartName="/ppt/media/image6.png" ContentType="image/png"/>
  <Override PartName="/ppt/media/image10.png" ContentType="image/png"/>
  <Override PartName="/ppt/media/image27.jpeg" ContentType="image/jpeg"/>
  <Override PartName="/ppt/media/image5.png" ContentType="image/png"/>
  <Override PartName="/ppt/media/image8.png" ContentType="image/png"/>
  <Override PartName="/ppt/media/image23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5.png" ContentType="image/png"/>
  <Override PartName="/ppt/media/image14.png" ContentType="image/png"/>
  <Override PartName="/ppt/media/image3.png" ContentType="image/png"/>
  <Override PartName="/ppt/media/image26.png" ContentType="image/png"/>
  <Override PartName="/ppt/media/image17.jpeg" ContentType="image/jpeg"/>
  <Override PartName="/ppt/media/image1.png" ContentType="image/png"/>
  <Override PartName="/ppt/media/image24.png" ContentType="image/png"/>
  <Override PartName="/ppt/media/image25.png" ContentType="image/png"/>
  <Override PartName="/ppt/media/image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54F41EF-DC15-4E0D-B0EC-6FA67AA48541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400" cy="3602160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600" cy="420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0" y="10155240"/>
            <a:ext cx="3270960" cy="5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4960" cy="125496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</a:t>
            </a:r>
            <a:r>
              <a:rPr b="0" lang="pt-BR" sz="4400" spc="-1" strike="noStrike">
                <a:latin typeface="Arial"/>
              </a:rPr>
              <a:t>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4960" cy="12549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4960" cy="5349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4960" cy="5349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4960" cy="5349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gif"/><Relationship Id="rId2" Type="http://schemas.openxmlformats.org/officeDocument/2006/relationships/hyperlink" Target="https://www.youtube.com/watch?v=mUfJOQKdtAk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jpeg"/><Relationship Id="rId3" Type="http://schemas.openxmlformats.org/officeDocument/2006/relationships/hyperlink" Target="https://paperswithcode.com/sota/image-classification-on-imagenet?metric=Top%205%20Accuracy" TargetMode="External"/><Relationship Id="rId4" Type="http://schemas.openxmlformats.org/officeDocument/2006/relationships/hyperlink" Target="https://paperswithcode.com/sota/image-classification-on-imagenet?metric=Top%205%20Accuracy" TargetMode="External"/><Relationship Id="rId5" Type="http://schemas.openxmlformats.org/officeDocument/2006/relationships/hyperlink" Target="https://paperswithcode.com/sota/image-classification-on-imagenet?metric=Top%205%20Accuracy" TargetMode="External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ComputerVision/Lecture%2009%20-%20Deep%20Learning%20and%20CNNs/Lecture_09_Deep_Learning_and_CNN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Lecture 09 – Deep Learning and CNNs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4960" cy="25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m 5" descr="Jornal com imagens e textos&#10;&#10;Descrição gerada automaticamente com confiança média"/>
          <p:cNvPicPr/>
          <p:nvPr/>
        </p:nvPicPr>
        <p:blipFill>
          <a:blip r:embed="rId1"/>
          <a:stretch/>
        </p:blipFill>
        <p:spPr>
          <a:xfrm>
            <a:off x="1465920" y="2117880"/>
            <a:ext cx="7560720" cy="4252320"/>
          </a:xfrm>
          <a:prstGeom prst="rect">
            <a:avLst/>
          </a:prstGeom>
          <a:ln w="0"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3" name="Text Box 3"/>
          <p:cNvSpPr/>
          <p:nvPr/>
        </p:nvSpPr>
        <p:spPr>
          <a:xfrm>
            <a:off x="506880" y="1742040"/>
            <a:ext cx="7560720" cy="177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Fakes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b="0" lang="pt-BR" sz="1800" spc="-1" strike="noStrike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https://www.youtube.com/watch?v=mUfJOQKdtAk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58" name="Picture 4" descr=""/>
          <p:cNvPicPr/>
          <p:nvPr/>
        </p:nvPicPr>
        <p:blipFill>
          <a:blip r:embed="rId1"/>
          <a:stretch/>
        </p:blipFill>
        <p:spPr>
          <a:xfrm>
            <a:off x="544320" y="2286000"/>
            <a:ext cx="8748360" cy="353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63" name="Picture 4" descr=""/>
          <p:cNvPicPr/>
          <p:nvPr/>
        </p:nvPicPr>
        <p:blipFill>
          <a:blip r:embed="rId1"/>
          <a:stretch/>
        </p:blipFill>
        <p:spPr>
          <a:xfrm>
            <a:off x="1744200" y="2552760"/>
            <a:ext cx="6881760" cy="3399120"/>
          </a:xfrm>
          <a:prstGeom prst="rect">
            <a:avLst/>
          </a:prstGeom>
          <a:ln w="0">
            <a:noFill/>
          </a:ln>
        </p:spPr>
      </p:pic>
      <p:sp>
        <p:nvSpPr>
          <p:cNvPr id="164" name="CustomShape 4"/>
          <p:cNvSpPr/>
          <p:nvPr/>
        </p:nvSpPr>
        <p:spPr>
          <a:xfrm>
            <a:off x="360000" y="19800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Lecun 90´s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360000" y="17514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Feature Extraction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Learnable Filters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Fully-Connected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SVM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…</a:t>
            </a: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.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70" name="Picture 4" descr=""/>
          <p:cNvPicPr/>
          <p:nvPr/>
        </p:nvPicPr>
        <p:blipFill>
          <a:blip r:embed="rId1"/>
          <a:stretch/>
        </p:blipFill>
        <p:spPr>
          <a:xfrm>
            <a:off x="2855160" y="2589480"/>
            <a:ext cx="6955200" cy="314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Image Convolution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76" name="Picture 2" descr="GitHub - ashushekar/image-convolution-from-scratch: used simple opencv and  numpy to check convolution operation on a Greyscale Image"/>
          <p:cNvPicPr/>
          <p:nvPr/>
        </p:nvPicPr>
        <p:blipFill>
          <a:blip r:embed="rId1"/>
          <a:stretch/>
        </p:blipFill>
        <p:spPr>
          <a:xfrm>
            <a:off x="544320" y="2730600"/>
            <a:ext cx="4218120" cy="3000240"/>
          </a:xfrm>
          <a:prstGeom prst="rect">
            <a:avLst/>
          </a:prstGeom>
          <a:ln w="0">
            <a:noFill/>
          </a:ln>
        </p:spPr>
      </p:pic>
      <p:pic>
        <p:nvPicPr>
          <p:cNvPr id="177" name="Picture 4" descr="Convolution | NVIDIA Developer"/>
          <p:cNvPicPr/>
          <p:nvPr/>
        </p:nvPicPr>
        <p:blipFill>
          <a:blip r:embed="rId2"/>
          <a:stretch/>
        </p:blipFill>
        <p:spPr>
          <a:xfrm>
            <a:off x="5587200" y="3516840"/>
            <a:ext cx="3694320" cy="142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m 3" descr="Imagem em preto e branco"/>
          <p:cNvPicPr/>
          <p:nvPr/>
        </p:nvPicPr>
        <p:blipFill>
          <a:blip r:embed="rId1"/>
          <a:srcRect l="0" t="1807" r="0" b="4616"/>
          <a:stretch/>
        </p:blipFill>
        <p:spPr>
          <a:xfrm>
            <a:off x="1151640" y="2008080"/>
            <a:ext cx="8228880" cy="4608000"/>
          </a:xfrm>
          <a:prstGeom prst="rect">
            <a:avLst/>
          </a:prstGeom>
          <a:ln w="0"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Learned Filters and Resulting Feature Map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84" name="Imagem 5" descr=""/>
          <p:cNvPicPr/>
          <p:nvPr/>
        </p:nvPicPr>
        <p:blipFill>
          <a:blip r:embed="rId2"/>
          <a:stretch/>
        </p:blipFill>
        <p:spPr>
          <a:xfrm>
            <a:off x="208800" y="3947040"/>
            <a:ext cx="901440" cy="894960"/>
          </a:xfrm>
          <a:prstGeom prst="rect">
            <a:avLst/>
          </a:prstGeom>
          <a:ln w="0">
            <a:noFill/>
          </a:ln>
        </p:spPr>
      </p:pic>
      <p:sp>
        <p:nvSpPr>
          <p:cNvPr id="185" name="Seta: para a Direita 6"/>
          <p:cNvSpPr/>
          <p:nvPr/>
        </p:nvSpPr>
        <p:spPr>
          <a:xfrm>
            <a:off x="1231920" y="4228200"/>
            <a:ext cx="8483040" cy="33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Pooling Layer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91" name="Picture 2" descr="Pooling Layer — Short and Simple. Here's all the information you should… |  by Kartikeya Rana | Artificial Intelligence in Plain English"/>
          <p:cNvPicPr/>
          <p:nvPr/>
        </p:nvPicPr>
        <p:blipFill>
          <a:blip r:embed="rId1"/>
          <a:stretch/>
        </p:blipFill>
        <p:spPr>
          <a:xfrm>
            <a:off x="1004400" y="2503440"/>
            <a:ext cx="8066160" cy="356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All Together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97" name="Picture 2" descr="CS 230 - Convolutional Neural Networks Cheatsheet"/>
          <p:cNvPicPr/>
          <p:nvPr/>
        </p:nvPicPr>
        <p:blipFill>
          <a:blip r:embed="rId1"/>
          <a:stretch/>
        </p:blipFill>
        <p:spPr>
          <a:xfrm>
            <a:off x="1276200" y="2967120"/>
            <a:ext cx="8037720" cy="200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Lenet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Yan Lecun – 90´s (Bell Labs / IBM / FACEBOOK)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Handwritten Digits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~60 K Parameters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~345 K Connections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03" name="Picture 4" descr=""/>
          <p:cNvPicPr/>
          <p:nvPr/>
        </p:nvPicPr>
        <p:blipFill>
          <a:blip r:embed="rId1"/>
          <a:stretch/>
        </p:blipFill>
        <p:spPr>
          <a:xfrm>
            <a:off x="1468080" y="4344840"/>
            <a:ext cx="7688880" cy="215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 Krizhevsky – 2012 (Krizhevsky Net)</a:t>
            </a: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(1000 classes)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Train, 50K  Val, 150K Test</a:t>
            </a: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2012 Winner (15.3% Error - Top 5)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2° SIFT Based (26.2%)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09" name="Picture 7" descr=""/>
          <p:cNvPicPr/>
          <p:nvPr/>
        </p:nvPicPr>
        <p:blipFill>
          <a:blip r:embed="rId1"/>
          <a:stretch/>
        </p:blipFill>
        <p:spPr>
          <a:xfrm>
            <a:off x="1744200" y="4413600"/>
            <a:ext cx="6352200" cy="201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60000" y="19800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Convolutional Neural Network</a:t>
            </a:r>
            <a:endParaRPr b="0" lang="pt-BR" sz="18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Lenet</a:t>
            </a:r>
            <a:endParaRPr b="0" lang="pt-BR" sz="18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</a:t>
            </a:r>
            <a:endParaRPr b="0" lang="pt-BR" sz="18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Deep Networks</a:t>
            </a:r>
            <a:endParaRPr b="0" lang="pt-BR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Practice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309040" y="4268160"/>
            <a:ext cx="6218640" cy="2103480"/>
          </a:xfrm>
          <a:prstGeom prst="rect">
            <a:avLst/>
          </a:prstGeom>
          <a:ln w="0">
            <a:noFill/>
          </a:ln>
        </p:spPr>
      </p:pic>
      <p:sp>
        <p:nvSpPr>
          <p:cNvPr id="94" name=""/>
          <p:cNvSpPr/>
          <p:nvPr/>
        </p:nvSpPr>
        <p:spPr>
          <a:xfrm>
            <a:off x="2309040" y="608472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"/>
          <p:cNvSpPr/>
          <p:nvPr/>
        </p:nvSpPr>
        <p:spPr>
          <a:xfrm>
            <a:off x="2777400" y="608508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"/>
          <p:cNvSpPr/>
          <p:nvPr/>
        </p:nvSpPr>
        <p:spPr>
          <a:xfrm>
            <a:off x="3209760" y="608544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"/>
          <p:cNvSpPr/>
          <p:nvPr/>
        </p:nvSpPr>
        <p:spPr>
          <a:xfrm>
            <a:off x="4019040" y="612072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"/>
          <p:cNvSpPr/>
          <p:nvPr/>
        </p:nvSpPr>
        <p:spPr>
          <a:xfrm>
            <a:off x="4379040" y="610272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"/>
          <p:cNvSpPr/>
          <p:nvPr/>
        </p:nvSpPr>
        <p:spPr>
          <a:xfrm>
            <a:off x="4811400" y="610308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"/>
          <p:cNvSpPr/>
          <p:nvPr/>
        </p:nvSpPr>
        <p:spPr>
          <a:xfrm>
            <a:off x="5603760" y="6103440"/>
            <a:ext cx="232920" cy="232920"/>
          </a:xfrm>
          <a:prstGeom prst="ellipse">
            <a:avLst/>
          </a:prstGeom>
          <a:solidFill>
            <a:srgbClr val="3faf4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Convolutional Neural Networks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360000" y="17503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15" name="Picture 6" descr=""/>
          <p:cNvPicPr/>
          <p:nvPr/>
        </p:nvPicPr>
        <p:blipFill>
          <a:blip r:embed="rId1"/>
          <a:stretch/>
        </p:blipFill>
        <p:spPr>
          <a:xfrm>
            <a:off x="1537560" y="2733840"/>
            <a:ext cx="7271640" cy="348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m 8" descr=""/>
          <p:cNvPicPr/>
          <p:nvPr/>
        </p:nvPicPr>
        <p:blipFill>
          <a:blip r:embed="rId1"/>
          <a:stretch/>
        </p:blipFill>
        <p:spPr>
          <a:xfrm>
            <a:off x="897120" y="3573000"/>
            <a:ext cx="8094960" cy="3208320"/>
          </a:xfrm>
          <a:prstGeom prst="rect">
            <a:avLst/>
          </a:prstGeom>
          <a:ln w="0"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Imagenet Challenge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360000" y="16146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22" name="Picture 4" descr="ImageNet Dataset | Papers With Code"/>
          <p:cNvPicPr/>
          <p:nvPr/>
        </p:nvPicPr>
        <p:blipFill>
          <a:blip r:embed="rId2"/>
          <a:stretch/>
        </p:blipFill>
        <p:spPr>
          <a:xfrm>
            <a:off x="6059880" y="1595880"/>
            <a:ext cx="3627720" cy="3627720"/>
          </a:xfrm>
          <a:prstGeom prst="rect">
            <a:avLst/>
          </a:prstGeom>
          <a:ln w="0">
            <a:noFill/>
          </a:ln>
        </p:spPr>
      </p:pic>
      <p:sp>
        <p:nvSpPr>
          <p:cNvPr id="223" name="CustomShape 4"/>
          <p:cNvSpPr/>
          <p:nvPr/>
        </p:nvSpPr>
        <p:spPr>
          <a:xfrm>
            <a:off x="512280" y="163836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 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1000 classes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Train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50K  Val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150K Test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 [LINK TO 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4"/>
              </a:rPr>
              <a:t>ACCs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5"/>
              </a:rPr>
              <a:t>]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Let's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60000" y="16146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450000" y="185148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20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1"/>
              </a:rPr>
              <a:t>[LINK]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Traditional and 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360000" y="198000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Traditional</a:t>
            </a: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Deep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05" name="Imagem 1" descr=""/>
          <p:cNvPicPr/>
          <p:nvPr/>
        </p:nvPicPr>
        <p:blipFill>
          <a:blip r:embed="rId1"/>
          <a:stretch/>
        </p:blipFill>
        <p:spPr>
          <a:xfrm>
            <a:off x="1189440" y="2501640"/>
            <a:ext cx="7700400" cy="1435680"/>
          </a:xfrm>
          <a:prstGeom prst="rect">
            <a:avLst/>
          </a:prstGeom>
          <a:ln w="0">
            <a:noFill/>
          </a:ln>
        </p:spPr>
      </p:pic>
      <p:pic>
        <p:nvPicPr>
          <p:cNvPr id="106" name="Imagem 2" descr=""/>
          <p:cNvPicPr/>
          <p:nvPr/>
        </p:nvPicPr>
        <p:blipFill>
          <a:blip r:embed="rId2"/>
          <a:stretch/>
        </p:blipFill>
        <p:spPr>
          <a:xfrm>
            <a:off x="1189440" y="4834440"/>
            <a:ext cx="7700400" cy="143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11" name="Text Box 3"/>
          <p:cNvSpPr/>
          <p:nvPr/>
        </p:nvSpPr>
        <p:spPr>
          <a:xfrm>
            <a:off x="360000" y="189108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Dense Multi-Layer Architectures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12" name="Picture 4" descr=""/>
          <p:cNvPicPr/>
          <p:nvPr/>
        </p:nvPicPr>
        <p:blipFill>
          <a:blip r:embed="rId1"/>
          <a:stretch/>
        </p:blipFill>
        <p:spPr>
          <a:xfrm>
            <a:off x="1566000" y="2526840"/>
            <a:ext cx="6595560" cy="391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16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17" name="Text Box 3"/>
          <p:cNvSpPr/>
          <p:nvPr/>
        </p:nvSpPr>
        <p:spPr>
          <a:xfrm>
            <a:off x="360000" y="189108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Implicit feature extraction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Learnable Filters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Abstraction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18" name="Picture 5" descr=""/>
          <p:cNvPicPr/>
          <p:nvPr/>
        </p:nvPicPr>
        <p:blipFill>
          <a:blip r:embed="rId1"/>
          <a:srcRect l="0" t="7981" r="0" b="0"/>
          <a:stretch/>
        </p:blipFill>
        <p:spPr>
          <a:xfrm>
            <a:off x="2408400" y="3530880"/>
            <a:ext cx="5969160" cy="290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23" name="Text Box 3"/>
          <p:cNvSpPr/>
          <p:nvPr/>
        </p:nvSpPr>
        <p:spPr>
          <a:xfrm>
            <a:off x="360000" y="189108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Wide applied in the Computer Vision area (audio, images, video processing, etc.).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24" name="Picture 4" descr=""/>
          <p:cNvPicPr/>
          <p:nvPr/>
        </p:nvPicPr>
        <p:blipFill>
          <a:blip r:embed="rId1"/>
          <a:stretch/>
        </p:blipFill>
        <p:spPr>
          <a:xfrm>
            <a:off x="897120" y="3587040"/>
            <a:ext cx="2538720" cy="175608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5" descr=""/>
          <p:cNvPicPr/>
          <p:nvPr/>
        </p:nvPicPr>
        <p:blipFill>
          <a:blip r:embed="rId2"/>
          <a:stretch/>
        </p:blipFill>
        <p:spPr>
          <a:xfrm>
            <a:off x="4280040" y="2972520"/>
            <a:ext cx="4910400" cy="3284640"/>
          </a:xfrm>
          <a:prstGeom prst="rect">
            <a:avLst/>
          </a:prstGeom>
          <a:ln w="0">
            <a:noFill/>
          </a:ln>
        </p:spPr>
      </p:pic>
      <p:sp>
        <p:nvSpPr>
          <p:cNvPr id="126" name="Text Box 7"/>
          <p:cNvSpPr/>
          <p:nvPr/>
        </p:nvSpPr>
        <p:spPr>
          <a:xfrm>
            <a:off x="5175360" y="2453400"/>
            <a:ext cx="698760" cy="31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27" name="Text Box 8"/>
          <p:cNvSpPr/>
          <p:nvPr/>
        </p:nvSpPr>
        <p:spPr>
          <a:xfrm>
            <a:off x="6291360" y="2464560"/>
            <a:ext cx="1314720" cy="31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Piano+Vocal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28" name="Text Box 9"/>
          <p:cNvSpPr/>
          <p:nvPr/>
        </p:nvSpPr>
        <p:spPr>
          <a:xfrm>
            <a:off x="7713720" y="2418480"/>
            <a:ext cx="142740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 + Vocal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+ Bateria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33" name="Picture 4" descr=""/>
          <p:cNvPicPr/>
          <p:nvPr/>
        </p:nvPicPr>
        <p:blipFill>
          <a:blip r:embed="rId1"/>
          <a:stretch/>
        </p:blipFill>
        <p:spPr>
          <a:xfrm>
            <a:off x="1079640" y="2742840"/>
            <a:ext cx="8026560" cy="2988000"/>
          </a:xfrm>
          <a:prstGeom prst="rect">
            <a:avLst/>
          </a:prstGeom>
          <a:ln w="0">
            <a:noFill/>
          </a:ln>
        </p:spPr>
      </p:pic>
      <p:sp>
        <p:nvSpPr>
          <p:cNvPr id="134" name="Text Box 3"/>
          <p:cNvSpPr/>
          <p:nvPr/>
        </p:nvSpPr>
        <p:spPr>
          <a:xfrm>
            <a:off x="360000" y="189108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Tissue Classification</a:t>
            </a: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Medical Images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>
            <a:off x="360000" y="1827720"/>
            <a:ext cx="9174960" cy="46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9" name="Text Box 3"/>
          <p:cNvSpPr/>
          <p:nvPr/>
        </p:nvSpPr>
        <p:spPr>
          <a:xfrm>
            <a:off x="360000" y="1891080"/>
            <a:ext cx="8317080" cy="454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Text Box 3"/>
          <p:cNvSpPr/>
          <p:nvPr/>
        </p:nvSpPr>
        <p:spPr>
          <a:xfrm>
            <a:off x="914400" y="1281240"/>
            <a:ext cx="8317080" cy="79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3360" bIns="45000" anchor="t">
            <a:noAutofit/>
          </a:bodyPr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Face</a:t>
            </a:r>
            <a:endParaRPr b="0" lang="pt-BR" sz="20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PKLot</a:t>
            </a:r>
            <a:endParaRPr b="0" lang="pt-BR" sz="20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141" name="Picture 4" descr=""/>
          <p:cNvPicPr/>
          <p:nvPr/>
        </p:nvPicPr>
        <p:blipFill>
          <a:blip r:embed="rId1"/>
          <a:stretch/>
        </p:blipFill>
        <p:spPr>
          <a:xfrm>
            <a:off x="2468520" y="1535040"/>
            <a:ext cx="5667480" cy="1935360"/>
          </a:xfrm>
          <a:prstGeom prst="rect">
            <a:avLst/>
          </a:prstGeom>
          <a:ln w="0">
            <a:noFill/>
          </a:ln>
        </p:spPr>
      </p:pic>
      <p:pic>
        <p:nvPicPr>
          <p:cNvPr id="142" name="Picture 5" descr=""/>
          <p:cNvPicPr/>
          <p:nvPr/>
        </p:nvPicPr>
        <p:blipFill>
          <a:blip r:embed="rId2"/>
          <a:stretch/>
        </p:blipFill>
        <p:spPr>
          <a:xfrm>
            <a:off x="2616120" y="4398840"/>
            <a:ext cx="2284560" cy="1784520"/>
          </a:xfrm>
          <a:prstGeom prst="rect">
            <a:avLst/>
          </a:prstGeom>
          <a:ln w="0">
            <a:noFill/>
          </a:ln>
        </p:spPr>
      </p:pic>
      <p:pic>
        <p:nvPicPr>
          <p:cNvPr id="143" name="Picture 6" descr=""/>
          <p:cNvPicPr/>
          <p:nvPr/>
        </p:nvPicPr>
        <p:blipFill>
          <a:blip r:embed="rId3"/>
          <a:stretch/>
        </p:blipFill>
        <p:spPr>
          <a:xfrm>
            <a:off x="5432400" y="4307040"/>
            <a:ext cx="2668680" cy="191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60000" y="360000"/>
            <a:ext cx="9354960" cy="89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897120" y="6886080"/>
            <a:ext cx="644220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7608600" y="6886080"/>
            <a:ext cx="2280240" cy="3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09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7" name="Text Box 3"/>
          <p:cNvSpPr/>
          <p:nvPr/>
        </p:nvSpPr>
        <p:spPr>
          <a:xfrm>
            <a:off x="726120" y="1859400"/>
            <a:ext cx="7560720" cy="177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 Translation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8" name="Picture 6" descr="Image-to-Image Translation with Conditional Adversarial Networks"/>
          <p:cNvPicPr/>
          <p:nvPr/>
        </p:nvPicPr>
        <p:blipFill>
          <a:blip r:embed="rId1"/>
          <a:stretch/>
        </p:blipFill>
        <p:spPr>
          <a:xfrm>
            <a:off x="613800" y="2747160"/>
            <a:ext cx="8739360" cy="321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5562</TotalTime>
  <Application>LibreOffice/7.3.7.2$Linux_X86_64 LibreOffice_project/30$Build-2</Application>
  <AppVersion>15.0000</AppVersion>
  <Words>553</Words>
  <Paragraphs>264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2024-09-16T19:51:24Z</dcterms:modified>
  <cp:revision>147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22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</Properties>
</file>